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4ED1-06C7-48DE-955E-2F114DA293F9}" type="datetimeFigureOut">
              <a:rPr lang="sk-SK" smtClean="0"/>
              <a:pPr/>
              <a:t>19. 10. 2015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5E78-BBDC-4132-9C67-C898071AED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4ED1-06C7-48DE-955E-2F114DA293F9}" type="datetimeFigureOut">
              <a:rPr lang="sk-SK" smtClean="0"/>
              <a:pPr/>
              <a:t>19. 10. 2015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5E78-BBDC-4132-9C67-C898071AED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4ED1-06C7-48DE-955E-2F114DA293F9}" type="datetimeFigureOut">
              <a:rPr lang="sk-SK" smtClean="0"/>
              <a:pPr/>
              <a:t>19. 10. 2015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5E78-BBDC-4132-9C67-C898071AED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4ED1-06C7-48DE-955E-2F114DA293F9}" type="datetimeFigureOut">
              <a:rPr lang="sk-SK" smtClean="0"/>
              <a:pPr/>
              <a:t>19. 10. 2015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5E78-BBDC-4132-9C67-C898071AED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4ED1-06C7-48DE-955E-2F114DA293F9}" type="datetimeFigureOut">
              <a:rPr lang="sk-SK" smtClean="0"/>
              <a:pPr/>
              <a:t>19. 10. 2015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5E78-BBDC-4132-9C67-C898071AED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4ED1-06C7-48DE-955E-2F114DA293F9}" type="datetimeFigureOut">
              <a:rPr lang="sk-SK" smtClean="0"/>
              <a:pPr/>
              <a:t>19. 10. 2015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5E78-BBDC-4132-9C67-C898071AED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4ED1-06C7-48DE-955E-2F114DA293F9}" type="datetimeFigureOut">
              <a:rPr lang="sk-SK" smtClean="0"/>
              <a:pPr/>
              <a:t>19. 10. 2015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5E78-BBDC-4132-9C67-C898071AED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4ED1-06C7-48DE-955E-2F114DA293F9}" type="datetimeFigureOut">
              <a:rPr lang="sk-SK" smtClean="0"/>
              <a:pPr/>
              <a:t>19. 10. 2015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5E78-BBDC-4132-9C67-C898071AED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4ED1-06C7-48DE-955E-2F114DA293F9}" type="datetimeFigureOut">
              <a:rPr lang="sk-SK" smtClean="0"/>
              <a:pPr/>
              <a:t>19. 10. 2015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5E78-BBDC-4132-9C67-C898071AED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4ED1-06C7-48DE-955E-2F114DA293F9}" type="datetimeFigureOut">
              <a:rPr lang="sk-SK" smtClean="0"/>
              <a:pPr/>
              <a:t>19. 10. 2015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5E78-BBDC-4132-9C67-C898071AED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4ED1-06C7-48DE-955E-2F114DA293F9}" type="datetimeFigureOut">
              <a:rPr lang="sk-SK" smtClean="0"/>
              <a:pPr/>
              <a:t>19. 10. 2015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5E78-BBDC-4132-9C67-C898071AED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4ED1-06C7-48DE-955E-2F114DA293F9}" type="datetimeFigureOut">
              <a:rPr lang="sk-SK" smtClean="0"/>
              <a:pPr/>
              <a:t>19. 10. 2015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95E78-BBDC-4132-9C67-C898071AED6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sk-SK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oadway" panose="04040905080B02020502" pitchFamily="82" charset="0"/>
              </a:rPr>
              <a:t>Tretí deň</a:t>
            </a:r>
            <a:br>
              <a:rPr lang="sk-SK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oadway" panose="04040905080B02020502" pitchFamily="82" charset="0"/>
              </a:rPr>
            </a:br>
            <a:r>
              <a:rPr lang="sk-SK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oadway" panose="04040905080B02020502" pitchFamily="82" charset="0"/>
              </a:rPr>
              <a:t>Mlieko</a:t>
            </a:r>
            <a:endParaRPr lang="sk-SK" dirty="0">
              <a:solidFill>
                <a:schemeClr val="bg1">
                  <a:lumMod val="85000"/>
                  <a:lumOff val="15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9672" y="2204864"/>
            <a:ext cx="6112768" cy="1392560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Mlieko naše každodenné</a:t>
            </a:r>
            <a:endParaRPr lang="sk-SK" b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4" name="Obrázok 3" descr="m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315239"/>
            <a:ext cx="2893500" cy="2916834"/>
          </a:xfrm>
          <a:prstGeom prst="rect">
            <a:avLst/>
          </a:prstGeom>
        </p:spPr>
      </p:pic>
      <p:pic>
        <p:nvPicPr>
          <p:cNvPr id="5" name="Obrázok 4" descr="k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419116"/>
            <a:ext cx="2452983" cy="1944216"/>
          </a:xfrm>
          <a:prstGeom prst="rect">
            <a:avLst/>
          </a:prstGeom>
        </p:spPr>
      </p:pic>
      <p:pic>
        <p:nvPicPr>
          <p:cNvPr id="6" name="Obrázok 5" descr="krav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996952"/>
            <a:ext cx="2551948" cy="1913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72008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0070C0"/>
                </a:solidFill>
              </a:rPr>
              <a:t>Výroba kozieho syra</a:t>
            </a:r>
            <a:endParaRPr lang="sk-SK" b="1" dirty="0">
              <a:solidFill>
                <a:srgbClr val="0070C0"/>
              </a:solidFill>
            </a:endParaRPr>
          </a:p>
        </p:txBody>
      </p:sp>
      <p:pic>
        <p:nvPicPr>
          <p:cNvPr id="5" name="Zástupný symbol obsahu 4" descr="P10140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847020"/>
            <a:ext cx="3672408" cy="2747886"/>
          </a:xfrm>
        </p:spPr>
      </p:pic>
      <p:pic>
        <p:nvPicPr>
          <p:cNvPr id="6" name="Zástupný symbol obsahu 5" descr="P10140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573016"/>
            <a:ext cx="4038600" cy="3021890"/>
          </a:xfrm>
        </p:spPr>
      </p:pic>
      <p:pic>
        <p:nvPicPr>
          <p:cNvPr id="7" name="Obrázok 6" descr="P10140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048936"/>
            <a:ext cx="2592288" cy="1939684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3779912" y="126876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Berlin Sans FB" panose="020E0602020502020306" pitchFamily="34" charset="0"/>
              </a:rPr>
              <a:t>Teta farmárka nám povedala, že kozy začali chovať kvôli svojej dcére, ktorá bývala často chorá. Kozie mliečko jej zlepšilo zdravie, pretože má priaznivé účinky na imunitný systém.</a:t>
            </a:r>
            <a:endParaRPr lang="sk-SK" dirty="0">
              <a:latin typeface="Berlin Sans FB" panose="020E0602020502020306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683568" y="315026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Berlin Sans FB" panose="020E0602020502020306" pitchFamily="34" charset="0"/>
              </a:rPr>
              <a:t>Pri výrobe mlieka je dôležité prísne dodržiavať hygienické predpisy.</a:t>
            </a:r>
            <a:endParaRPr lang="sk-SK" dirty="0">
              <a:latin typeface="Berlin Sans FB" panose="020E0602020502020306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5652120" y="272999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Berlin Sans FB" panose="020E0602020502020306" pitchFamily="34" charset="0"/>
              </a:rPr>
              <a:t>Počet žiakov : 16</a:t>
            </a:r>
            <a:endParaRPr lang="sk-SK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Pastierikovia  oviec</a:t>
            </a: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Zástupný symbol obsahu 4" descr="P101408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60425" y="3645025"/>
            <a:ext cx="3464459" cy="2592288"/>
          </a:xfrm>
        </p:spPr>
      </p:pic>
      <p:pic>
        <p:nvPicPr>
          <p:cNvPr id="6" name="Zástupný symbol obsahu 5" descr="P101408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1" y="1268760"/>
            <a:ext cx="5581629" cy="4176464"/>
          </a:xfrm>
        </p:spPr>
      </p:pic>
      <p:sp>
        <p:nvSpPr>
          <p:cNvPr id="7" name="BlokTextu 6"/>
          <p:cNvSpPr txBox="1"/>
          <p:nvPr/>
        </p:nvSpPr>
        <p:spPr>
          <a:xfrm>
            <a:off x="5940152" y="1844824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latin typeface="Berlin Sans FB" panose="020E0602020502020306" pitchFamily="34" charset="0"/>
              </a:rPr>
              <a:t>Vyskúšali sme si stráženie a pasenie ovečiek.</a:t>
            </a:r>
          </a:p>
          <a:p>
            <a:r>
              <a:rPr lang="sk-SK" sz="2000" dirty="0" smtClean="0">
                <a:latin typeface="Berlin Sans FB" panose="020E0602020502020306" pitchFamily="34" charset="0"/>
              </a:rPr>
              <a:t>Počet žiakov : 16</a:t>
            </a:r>
            <a:endParaRPr lang="sk-SK" sz="2000" dirty="0">
              <a:latin typeface="Berlin Sans FB" panose="020E0602020502020306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755576" y="5589240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Berlin Sans FB" panose="020E0602020502020306" pitchFamily="34" charset="0"/>
              </a:rPr>
              <a:t>Veru  -  mali sme sa o čom rozprávať.</a:t>
            </a:r>
            <a:endParaRPr lang="sk-SK" sz="2400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7824" y="0"/>
            <a:ext cx="4680520" cy="1004837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A dojíme kozičku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5" name="Zástupný symbol obsahu 4" descr="P10140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2887049" cy="2160240"/>
          </a:xfrm>
        </p:spPr>
      </p:pic>
      <p:pic>
        <p:nvPicPr>
          <p:cNvPr id="6" name="Zástupný symbol obsahu 5" descr="P10140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7073" y="3200202"/>
            <a:ext cx="4038600" cy="3021890"/>
          </a:xfrm>
        </p:spPr>
      </p:pic>
      <p:sp>
        <p:nvSpPr>
          <p:cNvPr id="8" name="BlokTextu 7"/>
          <p:cNvSpPr txBox="1"/>
          <p:nvPr/>
        </p:nvSpPr>
        <p:spPr>
          <a:xfrm>
            <a:off x="3203848" y="2276872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Berlin Sans FB" panose="020E0602020502020306" pitchFamily="34" charset="0"/>
              </a:rPr>
              <a:t>Pred dojením umyjeme vemeno.  Samotné dojenie je namáhavé. </a:t>
            </a:r>
          </a:p>
          <a:p>
            <a:r>
              <a:rPr lang="sk-SK" dirty="0" smtClean="0">
                <a:latin typeface="Berlin Sans FB" panose="020E0602020502020306" pitchFamily="34" charset="0"/>
              </a:rPr>
              <a:t>Počet žiakov : 16</a:t>
            </a:r>
            <a:endParaRPr lang="sk-SK" dirty="0">
              <a:latin typeface="Berlin Sans FB" panose="020E0602020502020306" pitchFamily="34" charset="0"/>
            </a:endParaRPr>
          </a:p>
        </p:txBody>
      </p:sp>
      <p:sp>
        <p:nvSpPr>
          <p:cNvPr id="9" name="Zahnutá šípka doľava 8"/>
          <p:cNvSpPr/>
          <p:nvPr/>
        </p:nvSpPr>
        <p:spPr>
          <a:xfrm rot="1830118">
            <a:off x="4046803" y="1106335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51520" y="6400679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Berlin Sans FB" panose="020E0602020502020306" pitchFamily="34" charset="0"/>
              </a:rPr>
              <a:t>Ujo farmár nám vysvetlil, že kozy sa doja pravidelne , aby sa im nezapálilo vemeno.</a:t>
            </a:r>
            <a:endParaRPr lang="sk-SK" dirty="0">
              <a:latin typeface="Berlin Sans FB" panose="020E0602020502020306" pitchFamily="34" charset="0"/>
            </a:endParaRPr>
          </a:p>
        </p:txBody>
      </p:sp>
      <p:pic>
        <p:nvPicPr>
          <p:cNvPr id="12" name="Obrázok 11" descr="P10140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2628" y="1018733"/>
            <a:ext cx="2617695" cy="2810504"/>
          </a:xfrm>
          <a:prstGeom prst="rect">
            <a:avLst/>
          </a:prstGeom>
        </p:spPr>
      </p:pic>
      <p:pic>
        <p:nvPicPr>
          <p:cNvPr id="13" name="Obrázok 12" descr="P10140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4070" y="3864013"/>
            <a:ext cx="4317116" cy="2439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Najčerstvejšie vajíčka</a:t>
            </a:r>
            <a:endParaRPr lang="sk-SK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248472" cy="1296143"/>
          </a:xfrm>
        </p:spPr>
        <p:txBody>
          <a:bodyPr>
            <a:noAutofit/>
          </a:bodyPr>
          <a:lstStyle/>
          <a:p>
            <a:r>
              <a:rPr lang="sk-SK" sz="1800" b="0" dirty="0" smtClean="0">
                <a:latin typeface="Berlin Sans FB" panose="020E0602020502020306" pitchFamily="34" charset="0"/>
              </a:rPr>
              <a:t>V rukách prvý krát držíme vajíčka, ktoré len pred chvíľkou zniesli sliepky.</a:t>
            </a:r>
          </a:p>
          <a:p>
            <a:r>
              <a:rPr lang="sk-SK" sz="1800" b="0" dirty="0" smtClean="0">
                <a:latin typeface="Berlin Sans FB" panose="020E0602020502020306" pitchFamily="34" charset="0"/>
              </a:rPr>
              <a:t>Počet žiakov : 16</a:t>
            </a:r>
            <a:endParaRPr lang="sk-SK" sz="1800" b="0" dirty="0">
              <a:latin typeface="Berlin Sans FB" panose="020E0602020502020306" pitchFamily="34" charset="0"/>
            </a:endParaRP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292080" y="1340768"/>
            <a:ext cx="4041775" cy="648072"/>
          </a:xfrm>
        </p:spPr>
        <p:txBody>
          <a:bodyPr/>
          <a:lstStyle/>
          <a:p>
            <a:r>
              <a:rPr lang="sk-SK" dirty="0" smtClean="0">
                <a:latin typeface="Berlin Sans FB" panose="020E0602020502020306" pitchFamily="34" charset="0"/>
              </a:rPr>
              <a:t>Niektoré sú ešte teplé</a:t>
            </a:r>
            <a:endParaRPr lang="sk-SK" dirty="0">
              <a:latin typeface="Berlin Sans FB" panose="020E0602020502020306" pitchFamily="34" charset="0"/>
            </a:endParaRPr>
          </a:p>
        </p:txBody>
      </p:sp>
      <p:pic>
        <p:nvPicPr>
          <p:cNvPr id="11" name="Zástupný symbol obsahu 10" descr="P10141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708920"/>
            <a:ext cx="4280610" cy="3539630"/>
          </a:xfrm>
        </p:spPr>
      </p:pic>
      <p:pic>
        <p:nvPicPr>
          <p:cNvPr id="12" name="Zástupný symbol obsahu 11" descr="P10141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132856"/>
            <a:ext cx="3672408" cy="4458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692696" y="476672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Kravičky</a:t>
            </a:r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4" name="Zástupný symbol obsahu 3" descr="P1014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492896"/>
            <a:ext cx="4907985" cy="3672408"/>
          </a:xfrm>
        </p:spPr>
      </p:pic>
      <p:pic>
        <p:nvPicPr>
          <p:cNvPr id="5" name="Obrázok 4" descr="P1014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954225"/>
            <a:ext cx="3528392" cy="2640125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4283968" y="548680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Berlin Sans FB" panose="020E0602020502020306" pitchFamily="34" charset="0"/>
              </a:rPr>
              <a:t>Pred </a:t>
            </a:r>
            <a:r>
              <a:rPr lang="sk-SK" sz="2400" dirty="0" err="1" smtClean="0">
                <a:latin typeface="Berlin Sans FB" panose="020E0602020502020306" pitchFamily="34" charset="0"/>
              </a:rPr>
              <a:t>Agrodružstvom</a:t>
            </a:r>
            <a:r>
              <a:rPr lang="sk-SK" sz="2400" dirty="0" smtClean="0">
                <a:latin typeface="Berlin Sans FB" panose="020E0602020502020306" pitchFamily="34" charset="0"/>
              </a:rPr>
              <a:t> sa nám podarilo vidieť kravičky vracajúce sa z paše do kravína.</a:t>
            </a:r>
          </a:p>
          <a:p>
            <a:r>
              <a:rPr lang="sk-SK" sz="2400" dirty="0" smtClean="0">
                <a:latin typeface="Berlin Sans FB" panose="020E0602020502020306" pitchFamily="34" charset="0"/>
              </a:rPr>
              <a:t>Počet žiakov : 16</a:t>
            </a:r>
            <a:endParaRPr lang="sk-SK" sz="2400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Berlin Sans FB" panose="020E0602020502020306" pitchFamily="34" charset="0"/>
              </a:rPr>
              <a:t>Mlieko naše každodenné</a:t>
            </a:r>
            <a:endParaRPr lang="sk-SK" dirty="0">
              <a:latin typeface="Berlin Sans FB" panose="020E0602020502020306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641379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Názov školy: Základná škola</a:t>
            </a:r>
          </a:p>
          <a:p>
            <a:r>
              <a:rPr lang="sk-SK" dirty="0" smtClean="0"/>
              <a:t>Adresa školy: Hlavná 121, Gelnica</a:t>
            </a:r>
          </a:p>
          <a:p>
            <a:r>
              <a:rPr lang="sk-SK" dirty="0" smtClean="0"/>
              <a:t>Kontakt: PaedDr. Adela </a:t>
            </a:r>
            <a:r>
              <a:rPr lang="sk-SK" dirty="0" err="1" smtClean="0"/>
              <a:t>Mervová</a:t>
            </a:r>
            <a:endParaRPr lang="sk-SK" dirty="0" smtClean="0"/>
          </a:p>
          <a:p>
            <a:r>
              <a:rPr lang="sk-SK" dirty="0" smtClean="0"/>
              <a:t>Telefón: 0908 852 541</a:t>
            </a:r>
          </a:p>
          <a:p>
            <a:r>
              <a:rPr lang="sk-SK" dirty="0" smtClean="0"/>
              <a:t>Email: </a:t>
            </a:r>
            <a:r>
              <a:rPr lang="sk-SK" dirty="0" err="1" smtClean="0"/>
              <a:t>amervova@gmail.com</a:t>
            </a:r>
            <a:endParaRPr lang="sk-SK" dirty="0" smtClean="0"/>
          </a:p>
          <a:p>
            <a:r>
              <a:rPr lang="sk-SK" dirty="0" smtClean="0"/>
              <a:t>Celkový počet žiakov: 16 /3.A, B, C, 4. A,B,C./</a:t>
            </a:r>
          </a:p>
          <a:p>
            <a:r>
              <a:rPr lang="sk-SK" dirty="0" smtClean="0"/>
              <a:t>Najaktívnejšia trieda: 4.C</a:t>
            </a:r>
          </a:p>
          <a:p>
            <a:r>
              <a:rPr lang="sk-SK" dirty="0" smtClean="0"/>
              <a:t>Učiteľ: Mgr. Monika </a:t>
            </a:r>
            <a:r>
              <a:rPr lang="sk-SK" dirty="0" err="1" smtClean="0"/>
              <a:t>Najvirtová</a:t>
            </a:r>
            <a:endParaRPr lang="sk-SK" dirty="0" smtClean="0"/>
          </a:p>
          <a:p>
            <a:r>
              <a:rPr lang="sk-SK" dirty="0" smtClean="0"/>
              <a:t>Celkový počet žiakov školy: 493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6228184" y="141277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14.10.2015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4625"/>
            <a:ext cx="7772400" cy="1008111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AKTIVITY</a:t>
            </a:r>
            <a:endParaRPr lang="sk-SK" b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656784" cy="24231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1600" dirty="0" smtClean="0">
                <a:latin typeface="Berlin Sans FB" panose="020E0602020502020306" pitchFamily="34" charset="0"/>
              </a:rPr>
              <a:t>Rozhovory  o  význame  mlieka, mliečnych výrobkov  a konzumácia</a:t>
            </a:r>
          </a:p>
          <a:p>
            <a:pPr>
              <a:buFont typeface="Wingdings" pitchFamily="2" charset="2"/>
              <a:buChar char="Ø"/>
            </a:pPr>
            <a:endParaRPr lang="sk-SK" sz="1600" dirty="0" smtClean="0">
              <a:latin typeface="Berlin Sans FB" panose="020E0602020502020306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600" dirty="0" smtClean="0">
                <a:latin typeface="Berlin Sans FB" panose="020E0602020502020306" pitchFamily="34" charset="0"/>
              </a:rPr>
              <a:t>Exkurzia   -  </a:t>
            </a:r>
            <a:r>
              <a:rPr lang="sk-SK" sz="1600" dirty="0" err="1" smtClean="0">
                <a:latin typeface="Berlin Sans FB" panose="020E0602020502020306" pitchFamily="34" charset="0"/>
              </a:rPr>
              <a:t>Kluknavská</a:t>
            </a:r>
            <a:r>
              <a:rPr lang="sk-SK" sz="1600" dirty="0" smtClean="0">
                <a:latin typeface="Berlin Sans FB" panose="020E0602020502020306" pitchFamily="34" charset="0"/>
              </a:rPr>
              <a:t>  mliekareň  Jaklovce  a  návšteva  predajne  </a:t>
            </a:r>
          </a:p>
          <a:p>
            <a:pPr>
              <a:buFont typeface="Wingdings" pitchFamily="2" charset="2"/>
              <a:buChar char="Ø"/>
            </a:pPr>
            <a:endParaRPr lang="sk-SK" sz="1600" dirty="0" smtClean="0">
              <a:latin typeface="Berlin Sans FB" panose="020E0602020502020306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600" dirty="0" smtClean="0">
                <a:latin typeface="Berlin Sans FB" panose="020E0602020502020306" pitchFamily="34" charset="0"/>
              </a:rPr>
              <a:t>Návšteva  malej farmy s ukážkou dojenia kozy a ochutnávka  syrov</a:t>
            </a:r>
          </a:p>
          <a:p>
            <a:pPr>
              <a:buFont typeface="Wingdings" pitchFamily="2" charset="2"/>
              <a:buChar char="Ø"/>
            </a:pPr>
            <a:endParaRPr lang="sk-SK" sz="1600" dirty="0" smtClean="0">
              <a:latin typeface="Berlin Sans FB" panose="020E0602020502020306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600" dirty="0" smtClean="0">
                <a:latin typeface="Berlin Sans FB" panose="020E0602020502020306" pitchFamily="34" charset="0"/>
              </a:rPr>
              <a:t>Domáca výroba kozieho syra na malej rodinnej farme v Jaklovciach</a:t>
            </a:r>
          </a:p>
          <a:p>
            <a:pPr>
              <a:buFont typeface="Wingdings" pitchFamily="2" charset="2"/>
              <a:buChar char="Ø"/>
            </a:pPr>
            <a:endParaRPr lang="sk-SK" sz="1600" dirty="0" smtClean="0">
              <a:latin typeface="Berlin Sans FB" panose="020E0602020502020306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1600" dirty="0" smtClean="0">
                <a:latin typeface="Berlin Sans FB" panose="020E0602020502020306" pitchFamily="34" charset="0"/>
              </a:rPr>
              <a:t>Ovečky na paši -vyskúšali sme si pásť a strážiť ovečky na lúke- super</a:t>
            </a:r>
            <a:endParaRPr lang="sk-SK" sz="1600" dirty="0">
              <a:latin typeface="Berlin Sans FB" panose="020E0602020502020306" pitchFamily="34" charset="0"/>
            </a:endParaRPr>
          </a:p>
        </p:txBody>
      </p:sp>
      <p:pic>
        <p:nvPicPr>
          <p:cNvPr id="4" name="Obrázok 3" descr="P1014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3271989" cy="2448272"/>
          </a:xfrm>
          <a:prstGeom prst="rect">
            <a:avLst/>
          </a:prstGeom>
        </p:spPr>
      </p:pic>
      <p:pic>
        <p:nvPicPr>
          <p:cNvPr id="6" name="Obrázok 5" descr="P10140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196752"/>
            <a:ext cx="3271991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403648" y="188640"/>
            <a:ext cx="5486400" cy="566738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rgbClr val="0070C0"/>
                </a:solidFill>
              </a:rPr>
              <a:t>      </a:t>
            </a:r>
            <a:r>
              <a:rPr lang="sk-SK" sz="2700" dirty="0" smtClean="0">
                <a:solidFill>
                  <a:srgbClr val="7030A0"/>
                </a:solidFill>
              </a:rPr>
              <a:t>Privítanie v </a:t>
            </a:r>
            <a:r>
              <a:rPr lang="sk-SK" sz="2700" dirty="0" err="1" smtClean="0">
                <a:solidFill>
                  <a:srgbClr val="7030A0"/>
                </a:solidFill>
              </a:rPr>
              <a:t>Kluknavskej</a:t>
            </a:r>
            <a:r>
              <a:rPr lang="sk-SK" sz="2700" dirty="0" smtClean="0">
                <a:solidFill>
                  <a:srgbClr val="7030A0"/>
                </a:solidFill>
              </a:rPr>
              <a:t> mliekarni</a:t>
            </a:r>
            <a:endParaRPr lang="sk-SK" sz="2700" dirty="0">
              <a:solidFill>
                <a:srgbClr val="7030A0"/>
              </a:solidFill>
            </a:endParaRPr>
          </a:p>
        </p:txBody>
      </p:sp>
      <p:pic>
        <p:nvPicPr>
          <p:cNvPr id="5" name="Zástupný symbol obsahu 4" descr="P101402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7" r="117"/>
          <a:stretch>
            <a:fillRect/>
          </a:stretch>
        </p:blipFill>
        <p:spPr>
          <a:xfrm>
            <a:off x="251520" y="2492896"/>
            <a:ext cx="5486400" cy="4114800"/>
          </a:xfrm>
        </p:spPr>
      </p:pic>
      <p:sp>
        <p:nvSpPr>
          <p:cNvPr id="8" name="Zástupný symbol textu 7"/>
          <p:cNvSpPr>
            <a:spLocks noGrp="1"/>
          </p:cNvSpPr>
          <p:nvPr>
            <p:ph type="body" sz="half" idx="2"/>
          </p:nvPr>
        </p:nvSpPr>
        <p:spPr>
          <a:xfrm>
            <a:off x="971600" y="836712"/>
            <a:ext cx="5918448" cy="1152128"/>
          </a:xfrm>
        </p:spPr>
        <p:txBody>
          <a:bodyPr>
            <a:noAutofit/>
          </a:bodyPr>
          <a:lstStyle/>
          <a:p>
            <a:r>
              <a:rPr lang="sk-SK" sz="1800" dirty="0" smtClean="0">
                <a:latin typeface="Berlin Sans FB" panose="020E0602020502020306" pitchFamily="34" charset="0"/>
              </a:rPr>
              <a:t>Bola to poriadna túra pokiaľ sme prišli do mliekarne , ale konečne sme dorazili na to správne miesto. Sme tu, kde sa vyrába z mlieka syr, tvaroh , bryndza... Veľmi sa tešíme na exkurziu. </a:t>
            </a:r>
            <a:endParaRPr lang="sk-SK" sz="1800" dirty="0">
              <a:latin typeface="Berlin Sans FB" panose="020E0602020502020306" pitchFamily="34" charset="0"/>
            </a:endParaRPr>
          </a:p>
          <a:p>
            <a:r>
              <a:rPr lang="sk-SK" sz="1800" dirty="0" smtClean="0">
                <a:latin typeface="Berlin Sans FB" panose="020E0602020502020306" pitchFamily="34" charset="0"/>
              </a:rPr>
              <a:t>Počet žiakov: 16</a:t>
            </a:r>
            <a:endParaRPr lang="sk-SK" sz="1800" dirty="0">
              <a:latin typeface="Berlin Sans FB" panose="020E0602020502020306" pitchFamily="34" charset="0"/>
            </a:endParaRPr>
          </a:p>
        </p:txBody>
      </p:sp>
      <p:pic>
        <p:nvPicPr>
          <p:cNvPr id="6" name="Zástupný symbol obsahu 5" descr="P1014021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276872"/>
            <a:ext cx="3754253" cy="2808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486400" cy="566738"/>
          </a:xfrm>
        </p:spPr>
        <p:txBody>
          <a:bodyPr>
            <a:noAutofit/>
          </a:bodyPr>
          <a:lstStyle/>
          <a:p>
            <a:r>
              <a:rPr lang="sk-SK" sz="3200" dirty="0" smtClean="0">
                <a:solidFill>
                  <a:srgbClr val="FF0000"/>
                </a:solidFill>
              </a:rPr>
              <a:t>          Výroba syrov</a:t>
            </a:r>
            <a:endParaRPr lang="sk-SK" sz="3200" dirty="0">
              <a:solidFill>
                <a:srgbClr val="FF0000"/>
              </a:solidFill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9552" y="764704"/>
            <a:ext cx="7992888" cy="1512168"/>
          </a:xfrm>
        </p:spPr>
        <p:txBody>
          <a:bodyPr>
            <a:normAutofit/>
          </a:bodyPr>
          <a:lstStyle/>
          <a:p>
            <a:r>
              <a:rPr lang="sk-SK" sz="1600" dirty="0" smtClean="0">
                <a:latin typeface="Berlin Sans FB" panose="020E0602020502020306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Šikovné stroje..</a:t>
            </a:r>
          </a:p>
          <a:p>
            <a:r>
              <a:rPr lang="sk-SK" sz="1600" dirty="0" smtClean="0">
                <a:latin typeface="Berlin Sans FB" panose="020E0602020502020306" pitchFamily="34" charset="0"/>
              </a:rPr>
              <a:t>Vyrobia vám: bryndzu, kravskú hrudku, ovčiu hrudku , </a:t>
            </a:r>
            <a:r>
              <a:rPr lang="sk-SK" sz="1600" dirty="0" err="1" smtClean="0">
                <a:latin typeface="Berlin Sans FB" panose="020E0602020502020306" pitchFamily="34" charset="0"/>
              </a:rPr>
              <a:t>kaškaval</a:t>
            </a:r>
            <a:r>
              <a:rPr lang="sk-SK" sz="1600" dirty="0" smtClean="0">
                <a:latin typeface="Berlin Sans FB" panose="020E0602020502020306" pitchFamily="34" charset="0"/>
              </a:rPr>
              <a:t> ,ovčí syr, kravský syr, slaný syr a mnoho iných mliečnych dobrôt. Stroje obsluhujú odborní pracovníci.</a:t>
            </a:r>
          </a:p>
          <a:p>
            <a:r>
              <a:rPr lang="sk-SK" sz="1600" dirty="0" smtClean="0">
                <a:latin typeface="Berlin Sans FB" panose="020E0602020502020306" pitchFamily="34" charset="0"/>
              </a:rPr>
              <a:t>Počet žiakov : 16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6" name="Obrázok 5" descr="P1014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212710"/>
            <a:ext cx="2304256" cy="2467536"/>
          </a:xfrm>
          <a:prstGeom prst="rect">
            <a:avLst/>
          </a:prstGeom>
        </p:spPr>
      </p:pic>
      <p:pic>
        <p:nvPicPr>
          <p:cNvPr id="9" name="Obrázok 8" descr="P1014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358069"/>
            <a:ext cx="2405875" cy="1800200"/>
          </a:xfrm>
          <a:prstGeom prst="rect">
            <a:avLst/>
          </a:prstGeom>
        </p:spPr>
      </p:pic>
      <p:pic>
        <p:nvPicPr>
          <p:cNvPr id="10" name="Obrázok 9" descr="P1014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988840"/>
            <a:ext cx="3727592" cy="2789177"/>
          </a:xfrm>
          <a:prstGeom prst="rect">
            <a:avLst/>
          </a:prstGeom>
        </p:spPr>
      </p:pic>
      <p:pic>
        <p:nvPicPr>
          <p:cNvPr id="8" name="Obrázok 7" descr="P10140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7738" y="4509120"/>
            <a:ext cx="2719434" cy="2034821"/>
          </a:xfrm>
          <a:prstGeom prst="rect">
            <a:avLst/>
          </a:prstGeom>
        </p:spPr>
      </p:pic>
      <p:pic>
        <p:nvPicPr>
          <p:cNvPr id="5" name="Zástupný symbol obrázka 4" descr="P1014024.JPG"/>
          <p:cNvPicPr>
            <a:picLocks noGrp="1" noChangeAspect="1"/>
          </p:cNvPicPr>
          <p:nvPr>
            <p:ph type="pic" idx="1"/>
          </p:nvPr>
        </p:nvPicPr>
        <p:blipFill>
          <a:blip r:embed="rId6" cstate="print"/>
          <a:srcRect t="8407" b="8407"/>
          <a:stretch>
            <a:fillRect/>
          </a:stretch>
        </p:blipFill>
        <p:spPr>
          <a:xfrm>
            <a:off x="323528" y="4611120"/>
            <a:ext cx="2441093" cy="18308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486400" cy="576064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rgbClr val="C00000"/>
                </a:solidFill>
              </a:rPr>
              <a:t>Neodolateľná parenica</a:t>
            </a:r>
            <a:endParaRPr lang="sk-SK" sz="2800" dirty="0">
              <a:solidFill>
                <a:srgbClr val="C00000"/>
              </a:solidFill>
            </a:endParaRPr>
          </a:p>
        </p:txBody>
      </p:sp>
      <p:pic>
        <p:nvPicPr>
          <p:cNvPr id="5" name="Zástupný symbol obrázka 4" descr="P101404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7" r="117"/>
          <a:stretch>
            <a:fillRect/>
          </a:stretch>
        </p:blipFill>
        <p:spPr>
          <a:xfrm>
            <a:off x="179512" y="3717032"/>
            <a:ext cx="3902224" cy="2926668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23528" y="908720"/>
            <a:ext cx="6854552" cy="1152128"/>
          </a:xfrm>
        </p:spPr>
        <p:txBody>
          <a:bodyPr>
            <a:noAutofit/>
          </a:bodyPr>
          <a:lstStyle/>
          <a:p>
            <a:r>
              <a:rPr lang="sk-SK" sz="1800" dirty="0" smtClean="0">
                <a:latin typeface="Berlin Sans FB" panose="020E0602020502020306" pitchFamily="34" charset="0"/>
              </a:rPr>
              <a:t>Tak tomu naozaj nikto neodolá. Len sa pozrite... </a:t>
            </a:r>
          </a:p>
          <a:p>
            <a:r>
              <a:rPr lang="sk-SK" sz="1800" dirty="0" smtClean="0">
                <a:latin typeface="Berlin Sans FB" panose="020E0602020502020306" pitchFamily="34" charset="0"/>
              </a:rPr>
              <a:t>A </a:t>
            </a:r>
            <a:r>
              <a:rPr lang="sk-SK" sz="1800" dirty="0" err="1" smtClean="0">
                <a:latin typeface="Berlin Sans FB" panose="020E0602020502020306" pitchFamily="34" charset="0"/>
              </a:rPr>
              <a:t>kóóóľko</a:t>
            </a:r>
            <a:r>
              <a:rPr lang="sk-SK" sz="1800" dirty="0" smtClean="0">
                <a:latin typeface="Berlin Sans FB" panose="020E0602020502020306" pitchFamily="34" charset="0"/>
              </a:rPr>
              <a:t> ich tam je...</a:t>
            </a:r>
          </a:p>
          <a:p>
            <a:r>
              <a:rPr lang="sk-SK" sz="1800" dirty="0" smtClean="0">
                <a:latin typeface="Berlin Sans FB" panose="020E0602020502020306" pitchFamily="34" charset="0"/>
              </a:rPr>
              <a:t>Počet žiakov :16</a:t>
            </a:r>
            <a:endParaRPr lang="sk-SK" sz="1800" dirty="0">
              <a:latin typeface="Berlin Sans FB" panose="020E0602020502020306" pitchFamily="34" charset="0"/>
            </a:endParaRPr>
          </a:p>
        </p:txBody>
      </p:sp>
      <p:pic>
        <p:nvPicPr>
          <p:cNvPr id="7" name="Obrázok 6" descr="P1014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298778"/>
            <a:ext cx="3456384" cy="2586246"/>
          </a:xfrm>
          <a:prstGeom prst="rect">
            <a:avLst/>
          </a:prstGeom>
        </p:spPr>
      </p:pic>
      <p:pic>
        <p:nvPicPr>
          <p:cNvPr id="8" name="Obrázok 7" descr="P10140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755396"/>
            <a:ext cx="3203848" cy="2397285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2195736" y="184482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Berlin Sans FB" panose="020E0602020502020306" pitchFamily="34" charset="0"/>
              </a:rPr>
              <a:t>Keď zlyhá stroj , táto teta je vždy pripravená. Ručne stáča parenicu.</a:t>
            </a:r>
            <a:endParaRPr lang="sk-SK" dirty="0">
              <a:latin typeface="Berlin Sans FB" panose="020E0602020502020306" pitchFamily="34" charset="0"/>
            </a:endParaRPr>
          </a:p>
        </p:txBody>
      </p:sp>
      <p:sp>
        <p:nvSpPr>
          <p:cNvPr id="10" name="Zahnutá šípka doľava 9"/>
          <p:cNvSpPr/>
          <p:nvPr/>
        </p:nvSpPr>
        <p:spPr>
          <a:xfrm>
            <a:off x="2987824" y="2924944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pic>
        <p:nvPicPr>
          <p:cNvPr id="11" name="Obrázok 10" descr="P10140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7297" y="2348880"/>
            <a:ext cx="1824423" cy="1670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5846440" cy="576064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FF00"/>
                </a:solidFill>
              </a:rPr>
              <a:t>Bryndza /halušky... / jedlo starých materí</a:t>
            </a:r>
            <a:endParaRPr lang="sk-SK" sz="2400" dirty="0">
              <a:solidFill>
                <a:srgbClr val="FFFF00"/>
              </a:solidFill>
            </a:endParaRPr>
          </a:p>
        </p:txBody>
      </p:sp>
      <p:pic>
        <p:nvPicPr>
          <p:cNvPr id="5" name="Zástupný symbol obrázka 4" descr="P101405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7" r="117"/>
          <a:stretch>
            <a:fillRect/>
          </a:stretch>
        </p:blipFill>
        <p:spPr>
          <a:xfrm>
            <a:off x="661686" y="1916832"/>
            <a:ext cx="4218856" cy="3164142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51520" y="823938"/>
            <a:ext cx="8496944" cy="948878"/>
          </a:xfrm>
        </p:spPr>
        <p:txBody>
          <a:bodyPr>
            <a:noAutofit/>
          </a:bodyPr>
          <a:lstStyle/>
          <a:p>
            <a:r>
              <a:rPr lang="sk-SK" sz="1800" dirty="0" smtClean="0">
                <a:latin typeface="Berlin Sans FB" panose="020E0602020502020306" pitchFamily="34" charset="0"/>
              </a:rPr>
              <a:t>Toľko bryndze sme ešte nevideli. Škoda, že nemôžete cítiť tú omamnú vôňu , ako my. Ale nám všetkým šestnástim veru aj slinky tečú... A je veľmi zdravá.</a:t>
            </a:r>
          </a:p>
          <a:p>
            <a:r>
              <a:rPr lang="sk-SK" sz="1800" dirty="0" smtClean="0">
                <a:latin typeface="Berlin Sans FB" panose="020E0602020502020306" pitchFamily="34" charset="0"/>
              </a:rPr>
              <a:t>Počet žiakov : 16</a:t>
            </a:r>
            <a:endParaRPr lang="sk-SK" sz="1800" dirty="0">
              <a:latin typeface="Berlin Sans FB" panose="020E0602020502020306" pitchFamily="34" charset="0"/>
            </a:endParaRPr>
          </a:p>
        </p:txBody>
      </p:sp>
      <p:pic>
        <p:nvPicPr>
          <p:cNvPr id="6" name="Obrázok 5" descr="P1014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0804" y="4695881"/>
            <a:ext cx="3397793" cy="1939685"/>
          </a:xfrm>
          <a:prstGeom prst="rect">
            <a:avLst/>
          </a:prstGeom>
        </p:spPr>
      </p:pic>
      <p:pic>
        <p:nvPicPr>
          <p:cNvPr id="7" name="Obrázok 6" descr="P10140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695882"/>
            <a:ext cx="2592288" cy="1939685"/>
          </a:xfrm>
          <a:prstGeom prst="rect">
            <a:avLst/>
          </a:prstGeom>
        </p:spPr>
      </p:pic>
      <p:pic>
        <p:nvPicPr>
          <p:cNvPr id="8" name="Obrázok 7" descr="P10140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1809622"/>
            <a:ext cx="3600400" cy="2694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0"/>
            <a:ext cx="3168351" cy="836712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rgbClr val="FFC000"/>
                </a:solidFill>
              </a:rPr>
              <a:t>        V chladiarni</a:t>
            </a:r>
            <a:endParaRPr lang="sk-SK" sz="2800" dirty="0">
              <a:solidFill>
                <a:srgbClr val="FFC000"/>
              </a:solidFill>
            </a:endParaRPr>
          </a:p>
        </p:txBody>
      </p:sp>
      <p:pic>
        <p:nvPicPr>
          <p:cNvPr id="5" name="Zástupný symbol obsahu 4" descr="P10140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501008"/>
            <a:ext cx="3271990" cy="2448272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95536" y="692696"/>
            <a:ext cx="3069977" cy="5433467"/>
          </a:xfrm>
        </p:spPr>
        <p:txBody>
          <a:bodyPr>
            <a:normAutofit/>
          </a:bodyPr>
          <a:lstStyle/>
          <a:p>
            <a:endParaRPr lang="sk-SK" sz="1800" dirty="0" smtClean="0"/>
          </a:p>
          <a:p>
            <a:r>
              <a:rPr lang="sk-SK" sz="1800" dirty="0" smtClean="0">
                <a:latin typeface="Berlin Sans FB" panose="020E0602020502020306" pitchFamily="34" charset="0"/>
              </a:rPr>
              <a:t>Toto je menej príjemná miestnosť v mliekarni. Je to chladiareň, kde sa výrobky uskladňujú . Je to obrovská chladnička a je tu zima. Potom tovar putuje do obchodov a na náš stôl.</a:t>
            </a:r>
          </a:p>
          <a:p>
            <a:r>
              <a:rPr lang="sk-SK" sz="1800" dirty="0" smtClean="0">
                <a:latin typeface="Berlin Sans FB" panose="020E0602020502020306" pitchFamily="34" charset="0"/>
              </a:rPr>
              <a:t>Počet žiakov: 16</a:t>
            </a:r>
            <a:endParaRPr lang="sk-SK" sz="1800" dirty="0">
              <a:latin typeface="Berlin Sans FB" panose="020E0602020502020306" pitchFamily="34" charset="0"/>
            </a:endParaRPr>
          </a:p>
        </p:txBody>
      </p:sp>
      <p:pic>
        <p:nvPicPr>
          <p:cNvPr id="6" name="Obrázok 5" descr="P10140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8640"/>
            <a:ext cx="4041870" cy="3024336"/>
          </a:xfrm>
          <a:prstGeom prst="rect">
            <a:avLst/>
          </a:prstGeom>
        </p:spPr>
      </p:pic>
      <p:pic>
        <p:nvPicPr>
          <p:cNvPr id="7" name="Obrázok 6" descr="P10140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068960"/>
            <a:ext cx="4211960" cy="3151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1880" y="1412776"/>
            <a:ext cx="1656184" cy="648072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0070C0"/>
                </a:solidFill>
              </a:rPr>
              <a:t>V predajni</a:t>
            </a:r>
            <a:endParaRPr lang="sk-SK" sz="2400" dirty="0">
              <a:solidFill>
                <a:srgbClr val="0070C0"/>
              </a:solidFill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3224337" cy="4907087"/>
          </a:xfrm>
        </p:spPr>
        <p:txBody>
          <a:bodyPr>
            <a:normAutofit/>
          </a:bodyPr>
          <a:lstStyle/>
          <a:p>
            <a:r>
              <a:rPr lang="sk-SK" sz="2000" dirty="0" smtClean="0">
                <a:latin typeface="Berlin Sans FB" panose="020E0602020502020306" pitchFamily="34" charset="0"/>
              </a:rPr>
              <a:t>Niečo sme si kúpili, ale na ochutnanie sme dostali bryndzu a korbáčiky. </a:t>
            </a:r>
          </a:p>
          <a:p>
            <a:r>
              <a:rPr lang="sk-SK" sz="2000" dirty="0" smtClean="0">
                <a:latin typeface="Berlin Sans FB" panose="020E0602020502020306" pitchFamily="34" charset="0"/>
              </a:rPr>
              <a:t>To bola pochúťka.</a:t>
            </a:r>
          </a:p>
          <a:p>
            <a:r>
              <a:rPr lang="sk-SK" sz="2000" dirty="0" smtClean="0">
                <a:latin typeface="Berlin Sans FB" panose="020E0602020502020306" pitchFamily="34" charset="0"/>
              </a:rPr>
              <a:t>Každý z nás nesie mamke čerstvú bryndzu na chutné halušky.</a:t>
            </a:r>
          </a:p>
          <a:p>
            <a:r>
              <a:rPr lang="sk-SK" sz="2000" dirty="0" smtClean="0">
                <a:latin typeface="Berlin Sans FB" panose="020E0602020502020306" pitchFamily="34" charset="0"/>
              </a:rPr>
              <a:t>Počet žiakov : 16</a:t>
            </a:r>
            <a:endParaRPr lang="sk-SK" sz="2000" dirty="0">
              <a:latin typeface="Berlin Sans FB" panose="020E0602020502020306" pitchFamily="34" charset="0"/>
            </a:endParaRPr>
          </a:p>
        </p:txBody>
      </p:sp>
      <p:pic>
        <p:nvPicPr>
          <p:cNvPr id="6" name="Obrázok 5" descr="P10140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708920"/>
            <a:ext cx="5168521" cy="3867355"/>
          </a:xfrm>
          <a:prstGeom prst="rect">
            <a:avLst/>
          </a:prstGeom>
        </p:spPr>
      </p:pic>
      <p:pic>
        <p:nvPicPr>
          <p:cNvPr id="8" name="Zástupný symbol obsahu 7" descr="P10140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36096" y="346764"/>
            <a:ext cx="3467401" cy="2594489"/>
          </a:xfrm>
        </p:spPr>
      </p:pic>
      <p:sp>
        <p:nvSpPr>
          <p:cNvPr id="9" name="Pruhovaná šípka vpravo 8"/>
          <p:cNvSpPr/>
          <p:nvPr/>
        </p:nvSpPr>
        <p:spPr>
          <a:xfrm rot="19381556">
            <a:off x="4475351" y="913871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 descr="P10140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004375"/>
            <a:ext cx="3672408" cy="2337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Na malej rodinnej farme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5" name="Zástupný symbol obsahu 4" descr="P10140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212975"/>
            <a:ext cx="4248472" cy="3178927"/>
          </a:xfrm>
        </p:spPr>
      </p:pic>
      <p:pic>
        <p:nvPicPr>
          <p:cNvPr id="6" name="Zástupný symbol obsahu 5" descr="P101407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2634507"/>
            <a:ext cx="4392488" cy="3286687"/>
          </a:xfrm>
        </p:spPr>
      </p:pic>
      <p:sp>
        <p:nvSpPr>
          <p:cNvPr id="7" name="BlokTextu 6"/>
          <p:cNvSpPr txBox="1"/>
          <p:nvPr/>
        </p:nvSpPr>
        <p:spPr>
          <a:xfrm>
            <a:off x="1331640" y="1340768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latin typeface="Berlin Sans FB" panose="020E0602020502020306" pitchFamily="34" charset="0"/>
                <a:ea typeface="Batang" panose="02030600000101010101" pitchFamily="18" charset="-127"/>
              </a:rPr>
              <a:t>Teta Šimová /farmárka/ nás ponúkla kozím syrom. Má inú chuť ako ovčí syr, ale chutí výborne.</a:t>
            </a:r>
          </a:p>
          <a:p>
            <a:r>
              <a:rPr lang="sk-SK" sz="2000" dirty="0" smtClean="0">
                <a:latin typeface="Berlin Sans FB" panose="020E0602020502020306" pitchFamily="34" charset="0"/>
                <a:ea typeface="Batang" panose="02030600000101010101" pitchFamily="18" charset="-127"/>
              </a:rPr>
              <a:t>Počet žiakov </a:t>
            </a:r>
            <a:r>
              <a:rPr lang="sk-SK" sz="2000" dirty="0" smtClean="0">
                <a:latin typeface="Berlin Sans FB" panose="020E0602020502020306" pitchFamily="34" charset="0"/>
              </a:rPr>
              <a:t>: 16</a:t>
            </a:r>
            <a:endParaRPr lang="sk-SK" sz="2000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545</Words>
  <Application>Microsoft Office PowerPoint</Application>
  <PresentationFormat>Prezentácia na obrazovke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Tretí deň Mlieko</vt:lpstr>
      <vt:lpstr>AKTIVITY</vt:lpstr>
      <vt:lpstr>      Privítanie v Kluknavskej mliekarni</vt:lpstr>
      <vt:lpstr>          Výroba syrov</vt:lpstr>
      <vt:lpstr>Neodolateľná parenica</vt:lpstr>
      <vt:lpstr>Bryndza /halušky... / jedlo starých materí</vt:lpstr>
      <vt:lpstr>        V chladiarni</vt:lpstr>
      <vt:lpstr>V predajni</vt:lpstr>
      <vt:lpstr>Na malej rodinnej farme</vt:lpstr>
      <vt:lpstr>Výroba kozieho syra</vt:lpstr>
      <vt:lpstr>Pastierikovia  oviec</vt:lpstr>
      <vt:lpstr>A dojíme kozičku</vt:lpstr>
      <vt:lpstr>Najčerstvejšie vajíčka</vt:lpstr>
      <vt:lpstr>Kravičky</vt:lpstr>
      <vt:lpstr>Mlieko naše každodenné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Tretí deň Mlieko</dc:title>
  <dc:creator>PC</dc:creator>
  <cp:lastModifiedBy>Guest</cp:lastModifiedBy>
  <cp:revision>25</cp:revision>
  <dcterms:created xsi:type="dcterms:W3CDTF">2015-10-15T18:24:49Z</dcterms:created>
  <dcterms:modified xsi:type="dcterms:W3CDTF">2015-10-19T07:31:35Z</dcterms:modified>
</cp:coreProperties>
</file>